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1" r:id="rId2"/>
    <p:sldMasterId id="2147483673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75" r:id="rId9"/>
    <p:sldId id="276" r:id="rId10"/>
    <p:sldId id="286" r:id="rId11"/>
    <p:sldId id="287" r:id="rId12"/>
    <p:sldId id="288" r:id="rId13"/>
    <p:sldId id="289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82" r:id="rId22"/>
    <p:sldId id="283" r:id="rId23"/>
    <p:sldId id="284" r:id="rId24"/>
    <p:sldId id="285" r:id="rId25"/>
    <p:sldId id="290" r:id="rId26"/>
    <p:sldId id="292" r:id="rId27"/>
    <p:sldId id="291" r:id="rId28"/>
    <p:sldId id="293" r:id="rId29"/>
    <p:sldId id="294" r:id="rId30"/>
    <p:sldId id="268" r:id="rId31"/>
    <p:sldId id="269" r:id="rId32"/>
    <p:sldId id="271" r:id="rId33"/>
    <p:sldId id="270" r:id="rId34"/>
    <p:sldId id="274" r:id="rId35"/>
    <p:sldId id="272" r:id="rId36"/>
  </p:sldIdLst>
  <p:sldSz cx="9144000" cy="6858000" type="screen4x3"/>
  <p:notesSz cx="6954838" cy="9309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LNyMcZDipSY7G4+l77IiiqAos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4473A4-A7D6-42A9-8803-D51C8E63D03E}">
  <a:tblStyle styleId="{424473A4-A7D6-42A9-8803-D51C8E63D03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5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customschemas.google.com/relationships/presentationmetadata" Target="meta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376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39466" y="0"/>
            <a:ext cx="301376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2030"/>
            <a:ext cx="301376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0449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title slide for respective colleges/institutions while we retain the DMIHER logo on top always. </a:t>
            </a:r>
            <a:endParaRPr/>
          </a:p>
        </p:txBody>
      </p:sp>
      <p:sp>
        <p:nvSpPr>
          <p:cNvPr id="247" name="Google Shape;247;p1:notes"/>
          <p:cNvSpPr txBox="1">
            <a:spLocks noGrp="1"/>
          </p:cNvSpPr>
          <p:nvPr>
            <p:ph type="sldNum" idx="12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7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650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3003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864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108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710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219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99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432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853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xmlns="" id="{EB3FA51C-0FDB-A740-69E7-A6A6D81E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>
            <a:extLst>
              <a:ext uri="{FF2B5EF4-FFF2-40B4-BE49-F238E27FC236}">
                <a16:creationId xmlns:a16="http://schemas.microsoft.com/office/drawing/2014/main" xmlns="" id="{DA0450D9-4905-F03E-582D-5FE2DF982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>
            <a:extLst>
              <a:ext uri="{FF2B5EF4-FFF2-40B4-BE49-F238E27FC236}">
                <a16:creationId xmlns:a16="http://schemas.microsoft.com/office/drawing/2014/main" xmlns="" id="{BBC3187D-BA5D-3D7F-0C78-6C24CA7A8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854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881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xmlns="" id="{212F3D34-9491-1ABA-0617-7A6BC817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>
            <a:extLst>
              <a:ext uri="{FF2B5EF4-FFF2-40B4-BE49-F238E27FC236}">
                <a16:creationId xmlns:a16="http://schemas.microsoft.com/office/drawing/2014/main" xmlns="" id="{406C2B42-1AAB-118A-1E02-5DD584314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>
            <a:extLst>
              <a:ext uri="{FF2B5EF4-FFF2-40B4-BE49-F238E27FC236}">
                <a16:creationId xmlns:a16="http://schemas.microsoft.com/office/drawing/2014/main" xmlns="" id="{5D4F44FD-366A-39FA-436B-A8E64F4BE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007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xmlns="" id="{8BB462B4-8658-2D54-B017-A3C8021F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>
            <a:extLst>
              <a:ext uri="{FF2B5EF4-FFF2-40B4-BE49-F238E27FC236}">
                <a16:creationId xmlns:a16="http://schemas.microsoft.com/office/drawing/2014/main" xmlns="" id="{B8B78AB9-D382-7894-CE1A-BDC6C8AB3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>
            <a:extLst>
              <a:ext uri="{FF2B5EF4-FFF2-40B4-BE49-F238E27FC236}">
                <a16:creationId xmlns:a16="http://schemas.microsoft.com/office/drawing/2014/main" xmlns="" id="{6206248D-4FF0-6A33-3E4B-6EF2C7AD24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949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xmlns="" id="{B6D763B2-D3EE-B6E0-54AC-F20BD0DA9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>
            <a:extLst>
              <a:ext uri="{FF2B5EF4-FFF2-40B4-BE49-F238E27FC236}">
                <a16:creationId xmlns:a16="http://schemas.microsoft.com/office/drawing/2014/main" xmlns="" id="{EDB028FD-0A0A-9A5C-628D-D6D3EA113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>
            <a:extLst>
              <a:ext uri="{FF2B5EF4-FFF2-40B4-BE49-F238E27FC236}">
                <a16:creationId xmlns:a16="http://schemas.microsoft.com/office/drawing/2014/main" xmlns="" id="{83B4095A-8B2E-27BD-0215-BD10936CB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3982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xmlns="" id="{B6D763B2-D3EE-B6E0-54AC-F20BD0DA9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>
            <a:extLst>
              <a:ext uri="{FF2B5EF4-FFF2-40B4-BE49-F238E27FC236}">
                <a16:creationId xmlns:a16="http://schemas.microsoft.com/office/drawing/2014/main" xmlns="" id="{EDB028FD-0A0A-9A5C-628D-D6D3EA113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>
            <a:extLst>
              <a:ext uri="{FF2B5EF4-FFF2-40B4-BE49-F238E27FC236}">
                <a16:creationId xmlns:a16="http://schemas.microsoft.com/office/drawing/2014/main" xmlns="" id="{83B4095A-8B2E-27BD-0215-BD10936CB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82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xmlns="" id="{B6D763B2-D3EE-B6E0-54AC-F20BD0DA9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>
            <a:extLst>
              <a:ext uri="{FF2B5EF4-FFF2-40B4-BE49-F238E27FC236}">
                <a16:creationId xmlns:a16="http://schemas.microsoft.com/office/drawing/2014/main" xmlns="" id="{EDB028FD-0A0A-9A5C-628D-D6D3EA113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>
            <a:extLst>
              <a:ext uri="{FF2B5EF4-FFF2-40B4-BE49-F238E27FC236}">
                <a16:creationId xmlns:a16="http://schemas.microsoft.com/office/drawing/2014/main" xmlns="" id="{83B4095A-8B2E-27BD-0215-BD10936CB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477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xmlns="" id="{B6D763B2-D3EE-B6E0-54AC-F20BD0DA9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>
            <a:extLst>
              <a:ext uri="{FF2B5EF4-FFF2-40B4-BE49-F238E27FC236}">
                <a16:creationId xmlns:a16="http://schemas.microsoft.com/office/drawing/2014/main" xmlns="" id="{EDB028FD-0A0A-9A5C-628D-D6D3EA113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>
            <a:extLst>
              <a:ext uri="{FF2B5EF4-FFF2-40B4-BE49-F238E27FC236}">
                <a16:creationId xmlns:a16="http://schemas.microsoft.com/office/drawing/2014/main" xmlns="" id="{83B4095A-8B2E-27BD-0215-BD10936CB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484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xmlns="" id="{B6D763B2-D3EE-B6E0-54AC-F20BD0DA9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>
            <a:extLst>
              <a:ext uri="{FF2B5EF4-FFF2-40B4-BE49-F238E27FC236}">
                <a16:creationId xmlns:a16="http://schemas.microsoft.com/office/drawing/2014/main" xmlns="" id="{EDB028FD-0A0A-9A5C-628D-D6D3EA113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>
            <a:extLst>
              <a:ext uri="{FF2B5EF4-FFF2-40B4-BE49-F238E27FC236}">
                <a16:creationId xmlns:a16="http://schemas.microsoft.com/office/drawing/2014/main" xmlns="" id="{83B4095A-8B2E-27BD-0215-BD10936CB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608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>
          <a:extLst>
            <a:ext uri="{FF2B5EF4-FFF2-40B4-BE49-F238E27FC236}">
              <a16:creationId xmlns:a16="http://schemas.microsoft.com/office/drawing/2014/main" xmlns="" id="{B6D763B2-D3EE-B6E0-54AC-F20BD0DA9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>
            <a:extLst>
              <a:ext uri="{FF2B5EF4-FFF2-40B4-BE49-F238E27FC236}">
                <a16:creationId xmlns:a16="http://schemas.microsoft.com/office/drawing/2014/main" xmlns="" id="{EDB028FD-0A0A-9A5C-628D-D6D3EA113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>
            <a:extLst>
              <a:ext uri="{FF2B5EF4-FFF2-40B4-BE49-F238E27FC236}">
                <a16:creationId xmlns:a16="http://schemas.microsoft.com/office/drawing/2014/main" xmlns="" id="{83B4095A-8B2E-27BD-0215-BD10936CBC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007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9828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332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716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3946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4849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441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30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59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805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510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28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951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99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179910" cy="11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9"/>
          <p:cNvSpPr txBox="1"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25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95"/>
              </a:spcBef>
              <a:spcAft>
                <a:spcPts val="0"/>
              </a:spcAft>
              <a:buClr>
                <a:srgbClr val="888888"/>
              </a:buClr>
              <a:buSzPts val="975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65"/>
              </a:spcBef>
              <a:spcAft>
                <a:spcPts val="0"/>
              </a:spcAft>
              <a:buClr>
                <a:srgbClr val="888888"/>
              </a:buClr>
              <a:buSzPts val="825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65"/>
              </a:spcBef>
              <a:spcAft>
                <a:spcPts val="0"/>
              </a:spcAft>
              <a:buClr>
                <a:srgbClr val="888888"/>
              </a:buClr>
              <a:buSzPts val="825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69"/>
              </a:spcBef>
              <a:spcAft>
                <a:spcPts val="0"/>
              </a:spcAft>
              <a:buClr>
                <a:srgbClr val="888888"/>
              </a:buClr>
              <a:buSzPts val="84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69"/>
              </a:spcBef>
              <a:spcAft>
                <a:spcPts val="0"/>
              </a:spcAft>
              <a:buClr>
                <a:srgbClr val="888888"/>
              </a:buClr>
              <a:buSzPts val="84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69"/>
              </a:spcBef>
              <a:spcAft>
                <a:spcPts val="0"/>
              </a:spcAft>
              <a:buClr>
                <a:srgbClr val="888888"/>
              </a:buClr>
              <a:buSzPts val="84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69"/>
              </a:spcBef>
              <a:spcAft>
                <a:spcPts val="0"/>
              </a:spcAft>
              <a:buClr>
                <a:srgbClr val="888888"/>
              </a:buClr>
              <a:buSzPts val="84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5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 rot="5400000">
            <a:off x="4732338" y="2171707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6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lip Art" type="txAndClipArt">
  <p:cSld name="TEXT_AND_CLIPAR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>
            <a:spLocks noGrp="1"/>
          </p:cNvSpPr>
          <p:nvPr>
            <p:ph type="title"/>
          </p:nvPr>
        </p:nvSpPr>
        <p:spPr>
          <a:xfrm>
            <a:off x="838200" y="342900"/>
            <a:ext cx="7772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body" idx="1"/>
          </p:nvPr>
        </p:nvSpPr>
        <p:spPr>
          <a:xfrm>
            <a:off x="838200" y="17526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4"/>
          <p:cNvSpPr>
            <a:spLocks noGrp="1"/>
          </p:cNvSpPr>
          <p:nvPr>
            <p:ph type="clipArt" idx="2"/>
          </p:nvPr>
        </p:nvSpPr>
        <p:spPr>
          <a:xfrm>
            <a:off x="4800600" y="1752600"/>
            <a:ext cx="38100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54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5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5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6"/>
          <p:cNvSpPr txBox="1">
            <a:spLocks noGrp="1"/>
          </p:cNvSpPr>
          <p:nvPr>
            <p:ph type="title"/>
          </p:nvPr>
        </p:nvSpPr>
        <p:spPr>
          <a:xfrm>
            <a:off x="722313" y="4406988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6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body" idx="1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6" name="Google Shape;126;p37"/>
          <p:cNvSpPr txBox="1">
            <a:spLocks noGrp="1"/>
          </p:cNvSpPr>
          <p:nvPr>
            <p:ph type="body" idx="2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7" name="Google Shape;127;p37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body" idx="3"/>
          </p:nvPr>
        </p:nvSpPr>
        <p:spPr>
          <a:xfrm>
            <a:off x="4645069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body" idx="4"/>
          </p:nvPr>
        </p:nvSpPr>
        <p:spPr>
          <a:xfrm>
            <a:off x="4645069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body" idx="1"/>
          </p:nvPr>
        </p:nvSpPr>
        <p:spPr>
          <a:xfrm>
            <a:off x="3575050" y="273138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7" name="Google Shape;147;p40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09418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4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2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2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title"/>
          </p:nvPr>
        </p:nvSpPr>
        <p:spPr>
          <a:xfrm rot="5400000">
            <a:off x="4732338" y="2171789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88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3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5"/>
          <p:cNvSpPr txBox="1"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87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69"/>
              </a:spcBef>
              <a:spcAft>
                <a:spcPts val="0"/>
              </a:spcAft>
              <a:buClr>
                <a:srgbClr val="888888"/>
              </a:buClr>
              <a:buSzPts val="844"/>
              <a:buNone/>
              <a:defRPr sz="843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52"/>
              </a:spcBef>
              <a:spcAft>
                <a:spcPts val="0"/>
              </a:spcAft>
              <a:buClr>
                <a:srgbClr val="888888"/>
              </a:buClr>
              <a:buSzPts val="760"/>
              <a:buNone/>
              <a:defRPr sz="76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35"/>
              </a:spcBef>
              <a:spcAft>
                <a:spcPts val="0"/>
              </a:spcAft>
              <a:buClr>
                <a:srgbClr val="888888"/>
              </a:buClr>
              <a:buSzPts val="675"/>
              <a:buNone/>
              <a:defRPr sz="675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18"/>
              </a:spcBef>
              <a:spcAft>
                <a:spcPts val="0"/>
              </a:spcAft>
              <a:buClr>
                <a:srgbClr val="888888"/>
              </a:buClr>
              <a:buSzPts val="591"/>
              <a:buNone/>
              <a:defRPr sz="591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18"/>
              </a:spcBef>
              <a:spcAft>
                <a:spcPts val="0"/>
              </a:spcAft>
              <a:buClr>
                <a:srgbClr val="888888"/>
              </a:buClr>
              <a:buSzPts val="591"/>
              <a:buNone/>
              <a:defRPr sz="591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18"/>
              </a:spcBef>
              <a:spcAft>
                <a:spcPts val="0"/>
              </a:spcAft>
              <a:buClr>
                <a:srgbClr val="888888"/>
              </a:buClr>
              <a:buSzPts val="591"/>
              <a:buNone/>
              <a:defRPr sz="591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18"/>
              </a:spcBef>
              <a:spcAft>
                <a:spcPts val="0"/>
              </a:spcAft>
              <a:buClr>
                <a:srgbClr val="888888"/>
              </a:buClr>
              <a:buSzPts val="591"/>
              <a:buNone/>
              <a:defRPr sz="591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18"/>
              </a:spcBef>
              <a:spcAft>
                <a:spcPts val="0"/>
              </a:spcAft>
              <a:buClr>
                <a:srgbClr val="888888"/>
              </a:buClr>
              <a:buSzPts val="591"/>
              <a:buNone/>
              <a:defRPr sz="591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18"/>
              </a:spcBef>
              <a:spcAft>
                <a:spcPts val="0"/>
              </a:spcAft>
              <a:buClr>
                <a:srgbClr val="888888"/>
              </a:buClr>
              <a:buSzPts val="591"/>
              <a:buNone/>
              <a:defRPr sz="591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5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body" idx="1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3593" algn="l">
              <a:spcBef>
                <a:spcPts val="236"/>
              </a:spcBef>
              <a:spcAft>
                <a:spcPts val="0"/>
              </a:spcAft>
              <a:buClr>
                <a:schemeClr val="dk1"/>
              </a:buClr>
              <a:buSzPts val="1181"/>
              <a:buChar char="•"/>
              <a:defRPr sz="1181"/>
            </a:lvl1pPr>
            <a:lvl2pPr marL="914400" lvl="1" indent="-292925" algn="l"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–"/>
              <a:defRPr sz="1013"/>
            </a:lvl2pPr>
            <a:lvl3pPr marL="1371600" lvl="2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•"/>
              <a:defRPr sz="843"/>
            </a:lvl3pPr>
            <a:lvl4pPr marL="1828800" lvl="3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–"/>
              <a:defRPr sz="760"/>
            </a:lvl4pPr>
            <a:lvl5pPr marL="2286000" lvl="4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»"/>
              <a:defRPr sz="760"/>
            </a:lvl5pPr>
            <a:lvl6pPr marL="2743200" lvl="5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6pPr>
            <a:lvl7pPr marL="3200400" lvl="6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7pPr>
            <a:lvl8pPr marL="3657600" lvl="7" indent="-276859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8pPr>
            <a:lvl9pPr marL="4114800" lvl="8" indent="-276859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2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3593" algn="l">
              <a:spcBef>
                <a:spcPts val="236"/>
              </a:spcBef>
              <a:spcAft>
                <a:spcPts val="0"/>
              </a:spcAft>
              <a:buClr>
                <a:schemeClr val="dk1"/>
              </a:buClr>
              <a:buSzPts val="1181"/>
              <a:buChar char="•"/>
              <a:defRPr sz="1181"/>
            </a:lvl1pPr>
            <a:lvl2pPr marL="914400" lvl="1" indent="-292925" algn="l"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–"/>
              <a:defRPr sz="1013"/>
            </a:lvl2pPr>
            <a:lvl3pPr marL="1371600" lvl="2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•"/>
              <a:defRPr sz="843"/>
            </a:lvl3pPr>
            <a:lvl4pPr marL="1828800" lvl="3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–"/>
              <a:defRPr sz="760"/>
            </a:lvl4pPr>
            <a:lvl5pPr marL="2286000" lvl="4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»"/>
              <a:defRPr sz="760"/>
            </a:lvl5pPr>
            <a:lvl6pPr marL="2743200" lvl="5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6pPr>
            <a:lvl7pPr marL="3200400" lvl="6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7pPr>
            <a:lvl8pPr marL="3657600" lvl="7" indent="-276859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8pPr>
            <a:lvl9pPr marL="4114800" lvl="8" indent="-276859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1pPr>
            <a:lvl2pPr marL="914400" lvl="1" indent="-2286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 b="1"/>
            </a:lvl2pPr>
            <a:lvl3pPr marL="1371600" lvl="2" indent="-22860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  <a:defRPr sz="760" b="1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2925" algn="l"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1pPr>
            <a:lvl2pPr marL="914400" lvl="1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–"/>
              <a:defRPr sz="843"/>
            </a:lvl2pPr>
            <a:lvl3pPr marL="1371600" lvl="2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3pPr>
            <a:lvl4pPr marL="1828800" lvl="3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–"/>
              <a:defRPr sz="675"/>
            </a:lvl4pPr>
            <a:lvl5pPr marL="2286000" lvl="4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»"/>
              <a:defRPr sz="675"/>
            </a:lvl5pPr>
            <a:lvl6pPr marL="2743200" lvl="5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•"/>
              <a:defRPr sz="675"/>
            </a:lvl6pPr>
            <a:lvl7pPr marL="3200400" lvl="6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•"/>
              <a:defRPr sz="675"/>
            </a:lvl7pPr>
            <a:lvl8pPr marL="3657600" lvl="7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•"/>
              <a:defRPr sz="675"/>
            </a:lvl8pPr>
            <a:lvl9pPr marL="4114800" lvl="8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•"/>
              <a:defRPr sz="675"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body" idx="3"/>
          </p:nvPr>
        </p:nvSpPr>
        <p:spPr>
          <a:xfrm>
            <a:off x="4645028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1pPr>
            <a:lvl2pPr marL="914400" lvl="1" indent="-228600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None/>
              <a:defRPr sz="843" b="1"/>
            </a:lvl2pPr>
            <a:lvl3pPr marL="1371600" lvl="2" indent="-22860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  <a:defRPr sz="760" b="1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 b="1"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body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2925" algn="l"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1pPr>
            <a:lvl2pPr marL="914400" lvl="1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–"/>
              <a:defRPr sz="843"/>
            </a:lvl2pPr>
            <a:lvl3pPr marL="1371600" lvl="2" indent="-276860" algn="l">
              <a:spcBef>
                <a:spcPts val="152"/>
              </a:spcBef>
              <a:spcAft>
                <a:spcPts val="0"/>
              </a:spcAft>
              <a:buClr>
                <a:schemeClr val="dk1"/>
              </a:buClr>
              <a:buSzPts val="760"/>
              <a:buChar char="•"/>
              <a:defRPr sz="760"/>
            </a:lvl3pPr>
            <a:lvl4pPr marL="1828800" lvl="3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–"/>
              <a:defRPr sz="675"/>
            </a:lvl4pPr>
            <a:lvl5pPr marL="2286000" lvl="4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»"/>
              <a:defRPr sz="675"/>
            </a:lvl5pPr>
            <a:lvl6pPr marL="2743200" lvl="5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•"/>
              <a:defRPr sz="675"/>
            </a:lvl6pPr>
            <a:lvl7pPr marL="3200400" lvl="6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•"/>
              <a:defRPr sz="675"/>
            </a:lvl7pPr>
            <a:lvl8pPr marL="3657600" lvl="7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•"/>
              <a:defRPr sz="675"/>
            </a:lvl8pPr>
            <a:lvl9pPr marL="4114800" lvl="8" indent="-271462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Char char="•"/>
              <a:defRPr sz="675"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8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9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9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43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body" idx="1"/>
          </p:nvPr>
        </p:nvSpPr>
        <p:spPr>
          <a:xfrm>
            <a:off x="3575050" y="273056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1pPr>
            <a:lvl2pPr marL="914400" lvl="1" indent="-303593" algn="l">
              <a:spcBef>
                <a:spcPts val="236"/>
              </a:spcBef>
              <a:spcAft>
                <a:spcPts val="0"/>
              </a:spcAft>
              <a:buClr>
                <a:schemeClr val="dk1"/>
              </a:buClr>
              <a:buSzPts val="1181"/>
              <a:buChar char="–"/>
              <a:defRPr sz="1181"/>
            </a:lvl2pPr>
            <a:lvl3pPr marL="1371600" lvl="2" indent="-292925" algn="l"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013"/>
              <a:buChar char="•"/>
              <a:defRPr sz="1013"/>
            </a:lvl3pPr>
            <a:lvl4pPr marL="1828800" lvl="3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–"/>
              <a:defRPr sz="843"/>
            </a:lvl4pPr>
            <a:lvl5pPr marL="2286000" lvl="4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»"/>
              <a:defRPr sz="843"/>
            </a:lvl5pPr>
            <a:lvl6pPr marL="2743200" lvl="5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•"/>
              <a:defRPr sz="843"/>
            </a:lvl6pPr>
            <a:lvl7pPr marL="3200400" lvl="6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•"/>
              <a:defRPr sz="843"/>
            </a:lvl7pPr>
            <a:lvl8pPr marL="3657600" lvl="7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•"/>
              <a:defRPr sz="843"/>
            </a:lvl8pPr>
            <a:lvl9pPr marL="4114800" lvl="8" indent="-282194" algn="l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Char char="•"/>
              <a:defRPr sz="843"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18"/>
              </a:spcBef>
              <a:spcAft>
                <a:spcPts val="0"/>
              </a:spcAft>
              <a:buClr>
                <a:schemeClr val="dk1"/>
              </a:buClr>
              <a:buSzPts val="591"/>
              <a:buNone/>
              <a:defRPr sz="591"/>
            </a:lvl1pPr>
            <a:lvl2pPr marL="914400" lvl="1" indent="-228600" algn="l"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506"/>
              <a:buNone/>
              <a:defRPr sz="506"/>
            </a:lvl2pPr>
            <a:lvl3pPr marL="1371600" lvl="2" indent="-228600" algn="l">
              <a:spcBef>
                <a:spcPts val="84"/>
              </a:spcBef>
              <a:spcAft>
                <a:spcPts val="0"/>
              </a:spcAft>
              <a:buClr>
                <a:schemeClr val="dk1"/>
              </a:buClr>
              <a:buSzPts val="422"/>
              <a:buNone/>
              <a:defRPr sz="421"/>
            </a:lvl3pPr>
            <a:lvl4pPr marL="1828800" lvl="3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4pPr>
            <a:lvl5pPr marL="2286000" lvl="4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5pPr>
            <a:lvl6pPr marL="2743200" lvl="5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6pPr>
            <a:lvl7pPr marL="3200400" lvl="6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7pPr>
            <a:lvl8pPr marL="3657600" lvl="7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8pPr>
            <a:lvl9pPr marL="4114800" lvl="8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0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43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5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18"/>
              </a:spcBef>
              <a:spcAft>
                <a:spcPts val="0"/>
              </a:spcAft>
              <a:buClr>
                <a:schemeClr val="dk1"/>
              </a:buClr>
              <a:buSzPts val="591"/>
              <a:buNone/>
              <a:defRPr sz="591"/>
            </a:lvl1pPr>
            <a:lvl2pPr marL="914400" lvl="1" indent="-228600" algn="l"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506"/>
              <a:buNone/>
              <a:defRPr sz="506"/>
            </a:lvl2pPr>
            <a:lvl3pPr marL="1371600" lvl="2" indent="-228600" algn="l">
              <a:spcBef>
                <a:spcPts val="84"/>
              </a:spcBef>
              <a:spcAft>
                <a:spcPts val="0"/>
              </a:spcAft>
              <a:buClr>
                <a:schemeClr val="dk1"/>
              </a:buClr>
              <a:buSzPts val="422"/>
              <a:buNone/>
              <a:defRPr sz="421"/>
            </a:lvl3pPr>
            <a:lvl4pPr marL="1828800" lvl="3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4pPr>
            <a:lvl5pPr marL="2286000" lvl="4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5pPr>
            <a:lvl6pPr marL="2743200" lvl="5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6pPr>
            <a:lvl7pPr marL="3200400" lvl="6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7pPr>
            <a:lvl8pPr marL="3657600" lvl="7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8pPr>
            <a:lvl9pPr marL="4114800" lvl="8" indent="-228600" algn="l">
              <a:spcBef>
                <a:spcPts val="76"/>
              </a:spcBef>
              <a:spcAft>
                <a:spcPts val="0"/>
              </a:spcAft>
              <a:buClr>
                <a:schemeClr val="dk1"/>
              </a:buClr>
              <a:buSzPts val="380"/>
              <a:buNone/>
              <a:defRPr sz="380"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1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506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wheel spokes="8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0037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–"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0512" algn="l" rtl="0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Char char="•"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0987" algn="l" rtl="0"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–"/>
              <a:defRPr sz="8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0987" algn="l" rtl="0"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»"/>
              <a:defRPr sz="8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2194" algn="l" rtl="0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Font typeface="Arial"/>
              <a:buChar char="•"/>
              <a:defRPr sz="8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2194" algn="l" rtl="0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Font typeface="Arial"/>
              <a:buChar char="•"/>
              <a:defRPr sz="8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2194" algn="l" rtl="0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Font typeface="Arial"/>
              <a:buChar char="•"/>
              <a:defRPr sz="8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2194" algn="l" rtl="0">
              <a:spcBef>
                <a:spcPts val="169"/>
              </a:spcBef>
              <a:spcAft>
                <a:spcPts val="0"/>
              </a:spcAft>
              <a:buClr>
                <a:schemeClr val="dk1"/>
              </a:buClr>
              <a:buSzPts val="844"/>
              <a:buFont typeface="Arial"/>
              <a:buChar char="•"/>
              <a:defRPr sz="84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5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66675"/>
            <a:ext cx="1179910" cy="11493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wheel spokes="8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457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124200" y="635643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abs/2405.04610" TargetMode="Externa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" descr="Graphical user interfac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"/>
          <p:cNvSpPr txBox="1"/>
          <p:nvPr/>
        </p:nvSpPr>
        <p:spPr>
          <a:xfrm>
            <a:off x="990600" y="3429000"/>
            <a:ext cx="7035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Faculty of Engineering and Technology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Department  of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Artificial Intelligence and Data Science</a:t>
            </a:r>
            <a:endParaRPr sz="21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58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7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297" name="Google Shape;297;p7"/>
          <p:cNvGraphicFramePr/>
          <p:nvPr>
            <p:extLst>
              <p:ext uri="{D42A27DB-BD31-4B8C-83A1-F6EECF244321}">
                <p14:modId xmlns:p14="http://schemas.microsoft.com/office/powerpoint/2010/main" val="2453513147"/>
              </p:ext>
            </p:extLst>
          </p:nvPr>
        </p:nvGraphicFramePr>
        <p:xfrm>
          <a:off x="63375" y="502900"/>
          <a:ext cx="9080625" cy="6095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203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18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6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676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646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8366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Article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Focus of Study,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en-US" sz="180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Used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 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</a:t>
                      </a:r>
                      <a:r>
                        <a:rPr lang="en-IN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Gap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of the Scholar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4</a:t>
                      </a:r>
                      <a:r>
                        <a:rPr lang="en-US" sz="1800" b="0" i="0" dirty="0" smtClean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.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Title: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Optimized deep learning model for comprehensive medical image analysis across multiple modalities[4]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Year: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2024</a:t>
                      </a:r>
                      <a:endParaRPr sz="18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Study Design: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Model development and evaluation study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 Model Used: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Optimized Deep Learning (CNN-based) model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Sample: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Combined dataset from multiple public sources (no exact number specified) covering various imaging modalities</a:t>
                      </a:r>
                      <a:endParaRPr sz="18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Limited to specific imaging modalities; lacks use of advanced DL techniques (e.g., transformers); generalizability not fully tested</a:t>
                      </a:r>
                      <a:endParaRPr sz="18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Explore transformer models and capsule networks; adapt to improve accuracy, interpretability, and learning efficiency; validate on diverse datasets for clinical applicability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01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58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7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297" name="Google Shape;297;p7"/>
          <p:cNvGraphicFramePr/>
          <p:nvPr>
            <p:extLst>
              <p:ext uri="{D42A27DB-BD31-4B8C-83A1-F6EECF244321}">
                <p14:modId xmlns:p14="http://schemas.microsoft.com/office/powerpoint/2010/main" val="2770717634"/>
              </p:ext>
            </p:extLst>
          </p:nvPr>
        </p:nvGraphicFramePr>
        <p:xfrm>
          <a:off x="63375" y="502900"/>
          <a:ext cx="9080625" cy="6095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203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18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6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676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646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8366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Article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Focus of Study,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en-US" sz="180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Used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 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</a:t>
                      </a:r>
                      <a:r>
                        <a:rPr lang="en-IN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Gap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of the Scholar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5</a:t>
                      </a:r>
                      <a:r>
                        <a:rPr lang="en-US" sz="1600" b="0" i="0" dirty="0" smtClean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.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Title: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Performance of Artificial Intelligence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Chatbots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on Ultrasound Examinations: Cross-Sectional Comparative Analysis[5]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Year: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2024</a:t>
                      </a:r>
                      <a:endParaRPr sz="16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Study Design: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Comparative evaluation study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 Model Used: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ChatGPT-3.5, ChatGPT-4, Google Bard, Bing Chat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Sample: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90 total items (60 reports + 30 test Qs); evaluated by 3 independent physicians</a:t>
                      </a:r>
                      <a:endParaRPr sz="16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Limited to ultrasound; small sample size; inter-rater differences; single-model limitations for complex cases</a:t>
                      </a:r>
                      <a:endParaRPr sz="16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Use multiple models for complex problems; combine AI systems for comprehensive analysis; expand study scope across imaging types and larger datasets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529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12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90" name="Google Shape;290;p6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>
            <a:spLocks noGrp="1"/>
          </p:cNvSpPr>
          <p:nvPr>
            <p:ph type="title"/>
          </p:nvPr>
        </p:nvSpPr>
        <p:spPr>
          <a:xfrm>
            <a:off x="685800" y="403941"/>
            <a:ext cx="8229600" cy="58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cap="none">
                <a:latin typeface="Times New Roman"/>
                <a:ea typeface="Times New Roman"/>
                <a:cs typeface="Times New Roman"/>
                <a:sym typeface="Times New Roman"/>
              </a:rPr>
              <a:t>SUMMARY OF RESEARCH GAP</a:t>
            </a:r>
            <a:br>
              <a:rPr lang="en-US" sz="3200" cap="none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85800" y="1742440"/>
            <a:ext cx="7403180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Buoy, Ada) mainly rely on user symptoms and past data.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offer limited support for document-based medical queries.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use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templated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answers and lack deep understanding of new questions.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Gap: No system combines document upload, semantic search, and conversational AI.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Arogyabot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fills this gap by offering accurate, real-time answers from medical files.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8" name="Google Shape;298;p7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7"/>
          <p:cNvSpPr txBox="1">
            <a:spLocks noGrp="1"/>
          </p:cNvSpPr>
          <p:nvPr>
            <p:ph type="title"/>
          </p:nvPr>
        </p:nvSpPr>
        <p:spPr>
          <a:xfrm>
            <a:off x="521494" y="208692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6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RESEARCH QUESTION</a:t>
            </a:r>
            <a:endParaRPr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2988" y="2256364"/>
            <a:ext cx="6488780" cy="16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a web-based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retrieval-augmented vector search accurately and reliably answer medical queries from uploaded documents?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6" name="Google Shape;306;p8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"/>
          <p:cNvSpPr txBox="1">
            <a:spLocks noGrp="1"/>
          </p:cNvSpPr>
          <p:nvPr>
            <p:ph type="title"/>
          </p:nvPr>
        </p:nvSpPr>
        <p:spPr>
          <a:xfrm>
            <a:off x="990600" y="274638"/>
            <a:ext cx="76962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AIM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5642" y="1893167"/>
            <a:ext cx="80611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AI-powered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understands and answers user queries using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previously uploaded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documents through machine learning and semantic search.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4" name="Google Shape;314;p9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5030" y="2207113"/>
            <a:ext cx="65572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break medical documents into readable parts for easy processing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search and find the most relevant parts using AI and semantic search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gives accurate answers based on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symptoms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text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16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22" name="Google Shape;322;p10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"/>
          <p:cNvSpPr txBox="1"/>
          <p:nvPr/>
        </p:nvSpPr>
        <p:spPr>
          <a:xfrm>
            <a:off x="2971800" y="304800"/>
            <a:ext cx="4572000" cy="72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769431" y="3917736"/>
            <a:ext cx="6195060" cy="1988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600" b="1" dirty="0">
              <a:solidFill>
                <a:srgbClr val="FF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Phase 1</a:t>
            </a:r>
            <a:endParaRPr lang="en-IN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8780" y="4712005"/>
            <a:ext cx="845820" cy="8077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Raw PDF files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8212" y="4716286"/>
            <a:ext cx="1074420" cy="8305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Knowledge Source (Extracted Data)</a:t>
            </a:r>
          </a:p>
        </p:txBody>
      </p:sp>
      <p:sp>
        <p:nvSpPr>
          <p:cNvPr id="12" name="Oval 11"/>
          <p:cNvSpPr/>
          <p:nvPr/>
        </p:nvSpPr>
        <p:spPr>
          <a:xfrm>
            <a:off x="3073070" y="4921765"/>
            <a:ext cx="1981200" cy="4648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Chunk of Text(doc2)</a:t>
            </a:r>
          </a:p>
        </p:txBody>
      </p:sp>
      <p:sp>
        <p:nvSpPr>
          <p:cNvPr id="13" name="Oval 12"/>
          <p:cNvSpPr/>
          <p:nvPr/>
        </p:nvSpPr>
        <p:spPr>
          <a:xfrm>
            <a:off x="3111701" y="5448828"/>
            <a:ext cx="1965960" cy="4648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Chunk of Text(doc3)</a:t>
            </a:r>
          </a:p>
        </p:txBody>
      </p:sp>
      <p:sp>
        <p:nvSpPr>
          <p:cNvPr id="14" name="Oval 13"/>
          <p:cNvSpPr/>
          <p:nvPr/>
        </p:nvSpPr>
        <p:spPr>
          <a:xfrm>
            <a:off x="3107891" y="4348379"/>
            <a:ext cx="1973580" cy="4495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Chunk of Text(doc1)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63234" y="5469160"/>
            <a:ext cx="1257300" cy="30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Embedding 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63234" y="4922520"/>
            <a:ext cx="1280160" cy="30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Embedding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82284" y="4407205"/>
            <a:ext cx="1242060" cy="30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Embedding 1</a:t>
            </a:r>
          </a:p>
        </p:txBody>
      </p:sp>
      <p:sp>
        <p:nvSpPr>
          <p:cNvPr id="18" name="Can 17"/>
          <p:cNvSpPr/>
          <p:nvPr/>
        </p:nvSpPr>
        <p:spPr>
          <a:xfrm>
            <a:off x="7212141" y="4554760"/>
            <a:ext cx="906780" cy="1066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200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Knowledge Base</a:t>
            </a:r>
            <a:endParaRPr lang="en-IN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Flowchart: Document 18"/>
          <p:cNvSpPr/>
          <p:nvPr/>
        </p:nvSpPr>
        <p:spPr>
          <a:xfrm>
            <a:off x="4546820" y="2282725"/>
            <a:ext cx="4358640" cy="2110740"/>
          </a:xfrm>
          <a:prstGeom prst="flowChartDocumen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Phase 2</a:t>
            </a:r>
            <a:endParaRPr lang="en-IN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46967" y="2485176"/>
            <a:ext cx="1409700" cy="342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Question Embedding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74895" y="3774012"/>
            <a:ext cx="1562100" cy="3352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Semantic Search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23759" y="2593271"/>
            <a:ext cx="1455420" cy="342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LLM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11389" y="3515816"/>
            <a:ext cx="1501140" cy="342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Ranked Results</a:t>
            </a:r>
          </a:p>
        </p:txBody>
      </p:sp>
      <p:sp>
        <p:nvSpPr>
          <p:cNvPr id="24" name="Round Same Side Corner Rectangle 23"/>
          <p:cNvSpPr/>
          <p:nvPr/>
        </p:nvSpPr>
        <p:spPr>
          <a:xfrm>
            <a:off x="2316480" y="1234230"/>
            <a:ext cx="4533900" cy="883920"/>
          </a:xfrm>
          <a:prstGeom prst="round2Same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Phase 3</a:t>
            </a:r>
            <a:endParaRPr lang="en-IN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5" name="Oval Callout 24"/>
          <p:cNvSpPr/>
          <p:nvPr/>
        </p:nvSpPr>
        <p:spPr>
          <a:xfrm>
            <a:off x="5181411" y="1293590"/>
            <a:ext cx="1783080" cy="68580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is a neural network?</a:t>
            </a:r>
          </a:p>
        </p:txBody>
      </p:sp>
      <p:sp>
        <p:nvSpPr>
          <p:cNvPr id="26" name="Round Same Side Corner Rectangle 25"/>
          <p:cNvSpPr/>
          <p:nvPr/>
        </p:nvSpPr>
        <p:spPr>
          <a:xfrm>
            <a:off x="2316480" y="1442120"/>
            <a:ext cx="1249680" cy="335280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4278442" y="1701372"/>
            <a:ext cx="541020" cy="43434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8" name="Text Box 22"/>
          <p:cNvSpPr txBox="1"/>
          <p:nvPr/>
        </p:nvSpPr>
        <p:spPr>
          <a:xfrm>
            <a:off x="7419931" y="5620052"/>
            <a:ext cx="868680" cy="487680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100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Vector Store FAISS</a:t>
            </a:r>
            <a:endParaRPr lang="en-IN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9" name="Elbow Connector 28"/>
          <p:cNvCxnSpPr/>
          <p:nvPr/>
        </p:nvCxnSpPr>
        <p:spPr>
          <a:xfrm>
            <a:off x="1498668" y="5155629"/>
            <a:ext cx="327660" cy="0"/>
          </a:xfrm>
          <a:prstGeom prst="bentConnector3">
            <a:avLst>
              <a:gd name="adj1" fmla="val 430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flipV="1">
            <a:off x="2845853" y="4621454"/>
            <a:ext cx="213360" cy="3505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>
            <a:off x="2821289" y="5341620"/>
            <a:ext cx="365760" cy="4419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2811003" y="5148009"/>
            <a:ext cx="281940" cy="7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112365" y="4534044"/>
            <a:ext cx="449580" cy="45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081471" y="5123956"/>
            <a:ext cx="457200" cy="15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094655" y="5645550"/>
            <a:ext cx="434340" cy="15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6850191" y="4572000"/>
            <a:ext cx="403860" cy="1905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6867957" y="5203781"/>
            <a:ext cx="304800" cy="5257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843394" y="5051230"/>
            <a:ext cx="342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flipH="1" flipV="1">
            <a:off x="6091178" y="3760275"/>
            <a:ext cx="1798320" cy="101282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8042909" y="3741420"/>
            <a:ext cx="38100" cy="1158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784325" y="2874324"/>
            <a:ext cx="38100" cy="853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971388" y="2964180"/>
            <a:ext cx="0" cy="579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>
            <a:off x="6762749" y="1830721"/>
            <a:ext cx="548640" cy="8458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flipH="1" flipV="1">
            <a:off x="2316480" y="1708992"/>
            <a:ext cx="4061460" cy="784860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flipH="1">
            <a:off x="6362700" y="1886192"/>
            <a:ext cx="228600" cy="8686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17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30" name="Google Shape;330;p11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1"/>
          <p:cNvSpPr txBox="1"/>
          <p:nvPr/>
        </p:nvSpPr>
        <p:spPr>
          <a:xfrm>
            <a:off x="1042988" y="314476"/>
            <a:ext cx="7924800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OF LAST  PRESENTATION</a:t>
            </a:r>
            <a:endParaRPr/>
          </a:p>
        </p:txBody>
      </p:sp>
      <p:graphicFrame>
        <p:nvGraphicFramePr>
          <p:cNvPr id="333" name="Google Shape;333;p11"/>
          <p:cNvGraphicFramePr/>
          <p:nvPr>
            <p:extLst>
              <p:ext uri="{D42A27DB-BD31-4B8C-83A1-F6EECF244321}">
                <p14:modId xmlns:p14="http://schemas.microsoft.com/office/powerpoint/2010/main" val="844578451"/>
              </p:ext>
            </p:extLst>
          </p:nvPr>
        </p:nvGraphicFramePr>
        <p:xfrm>
          <a:off x="585787" y="1536262"/>
          <a:ext cx="8382000" cy="3258630"/>
        </p:xfrm>
        <a:graphic>
          <a:graphicData uri="http://schemas.openxmlformats.org/drawingml/2006/table">
            <a:tbl>
              <a:tblPr firstRow="1" firstCol="1" bandRow="1">
                <a:noFill/>
                <a:tableStyleId>{424473A4-A7D6-42A9-8803-D51C8E63D03E}</a:tableStyleId>
              </a:tblPr>
              <a:tblGrid>
                <a:gridCol w="664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5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45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764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Sr. No.</a:t>
                      </a:r>
                      <a:endParaRPr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Compliance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Action Taken </a:t>
                      </a:r>
                      <a:endParaRPr sz="18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Outcome</a:t>
                      </a:r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51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1.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Absent</a:t>
                      </a:r>
                      <a:endParaRPr sz="18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</a:t>
                      </a:r>
                      <a:r>
                        <a:rPr lang="en-IN" sz="1800" b="0" u="none" strike="noStrike" cap="none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Mentor, Project Co-ordinator, R &amp; D Co-ordinator and finalized the topic</a:t>
                      </a:r>
                      <a:endParaRPr sz="18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Topic has</a:t>
                      </a:r>
                      <a:r>
                        <a:rPr lang="en-IN" sz="1800" b="0" u="none" strike="noStrike" cap="none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been finalized  .  successfully updated   on .  drive</a:t>
                      </a:r>
                      <a:endParaRPr sz="18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51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Speed Up the process</a:t>
                      </a:r>
                      <a:endParaRPr sz="18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90%</a:t>
                      </a:r>
                      <a:r>
                        <a:rPr lang="en-IN" sz="1800" b="0" u="none" strike="noStrike" cap="none" baseline="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of project is completed</a:t>
                      </a:r>
                      <a:endParaRPr sz="18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Just</a:t>
                      </a:r>
                      <a:r>
                        <a:rPr lang="en-IN" sz="1800" b="0" u="none" strike="noStrike" cap="none" baseline="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minor changes remaining then project is completed</a:t>
                      </a:r>
                      <a:endParaRPr sz="18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</a:tr>
              <a:tr h="8751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 the</a:t>
                      </a:r>
                      <a:r>
                        <a:rPr lang="en-IN" sz="1800" b="0" u="none" strike="noStrike" cap="none" baseline="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project</a:t>
                      </a:r>
                      <a:endParaRPr sz="18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Completed</a:t>
                      </a:r>
                      <a:r>
                        <a:rPr lang="en-IN" sz="1800" b="0" u="none" strike="noStrike" cap="none" baseline="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the project</a:t>
                      </a:r>
                      <a:endParaRPr sz="18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u="none" strike="noStrike" cap="none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successfully handles user’s query</a:t>
                      </a:r>
                      <a:endParaRPr sz="1800" b="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/>
          <p:cNvSpPr txBox="1"/>
          <p:nvPr/>
        </p:nvSpPr>
        <p:spPr>
          <a:xfrm>
            <a:off x="1970314" y="136437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PROJECT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6918" y="826492"/>
            <a:ext cx="701459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I Completed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parsing, chunking, and embedding using FAISS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II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search and integration with language model(Mistral)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III 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UI development with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Progress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465" y="3694841"/>
            <a:ext cx="4197714" cy="24128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xmlns="" id="{B0B8B1E7-FE35-A319-CA89-FA8F1D089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>
            <a:extLst>
              <a:ext uri="{FF2B5EF4-FFF2-40B4-BE49-F238E27FC236}">
                <a16:creationId xmlns:a16="http://schemas.microsoft.com/office/drawing/2014/main" xmlns="" id="{5187D82C-3FE0-8877-AD46-6D93B0223A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4F4BFE51-534C-4B7F-0053-542CB0F6BF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>
            <a:extLst>
              <a:ext uri="{FF2B5EF4-FFF2-40B4-BE49-F238E27FC236}">
                <a16:creationId xmlns:a16="http://schemas.microsoft.com/office/drawing/2014/main" xmlns="" id="{169AC34F-BF78-DBAE-DAE6-0A4F848D43C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>
            <a:extLst>
              <a:ext uri="{FF2B5EF4-FFF2-40B4-BE49-F238E27FC236}">
                <a16:creationId xmlns:a16="http://schemas.microsoft.com/office/drawing/2014/main" xmlns="" id="{2A7E6787-1C87-85D1-342C-CC69A926B5EF}"/>
              </a:ext>
            </a:extLst>
          </p:cNvPr>
          <p:cNvSpPr txBox="1"/>
          <p:nvPr/>
        </p:nvSpPr>
        <p:spPr>
          <a:xfrm>
            <a:off x="2133600" y="411939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</a:t>
            </a:r>
            <a:r>
              <a:rPr lang="en-US" sz="28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PROJECT- I</a:t>
            </a:r>
            <a:endParaRPr sz="2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305CB1-7ADF-EE3D-0492-BDDEAA6AC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363" y="1614711"/>
            <a:ext cx="6805520" cy="3992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369D5EB-8A45-644A-D8A4-26053568F064}"/>
              </a:ext>
            </a:extLst>
          </p:cNvPr>
          <p:cNvSpPr txBox="1"/>
          <p:nvPr/>
        </p:nvSpPr>
        <p:spPr>
          <a:xfrm>
            <a:off x="3151414" y="5606729"/>
            <a:ext cx="375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PDF files uploaded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253" y="1093821"/>
            <a:ext cx="206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- 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6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2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56" name="Google Shape;256;p2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00"/>
            <a:ext cx="1043000" cy="122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"/>
          <p:cNvSpPr/>
          <p:nvPr/>
        </p:nvSpPr>
        <p:spPr>
          <a:xfrm>
            <a:off x="457200" y="454383"/>
            <a:ext cx="8375936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 PRESENTATION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Arogyabot</a:t>
            </a:r>
            <a:r>
              <a:rPr lang="en-IN" sz="32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Artificial Intelligence Diagnostic Bot using Machine Learning</a:t>
            </a:r>
            <a:endParaRPr sz="32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"/>
          <p:cNvSpPr txBox="1"/>
          <p:nvPr/>
        </p:nvSpPr>
        <p:spPr>
          <a:xfrm>
            <a:off x="521500" y="2793010"/>
            <a:ext cx="8381999" cy="331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SCHOLAR: Nikhil Pardhi</a:t>
            </a:r>
            <a:endParaRPr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THE SUPERVISOR: Mrs. </a:t>
            </a:r>
            <a:r>
              <a:rPr lang="en-US" sz="2000" b="1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Shital</a:t>
            </a:r>
            <a:r>
              <a:rPr lang="en-US" sz="2000" b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Hajare</a:t>
            </a:r>
            <a:endParaRPr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-US" sz="2000" b="1" u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Artificial Intelligence and Data Science</a:t>
            </a:r>
            <a:endParaRPr lang="en-US" sz="2000" b="1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lang="en-US" sz="2400" b="1" u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 OF ENGINEERING AND TECHNOLOGY</a:t>
            </a:r>
            <a:r>
              <a:rPr lang="en-US" sz="2000" b="1" u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DMIHER (DU), SAWANGI (MEGHE) , WARDHA</a:t>
            </a:r>
            <a:endParaRPr sz="1800" b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800" b="1" u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1" u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:</a:t>
            </a:r>
            <a:r>
              <a:rPr lang="en-US" sz="1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24/09/2025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xmlns="" id="{70E9773E-E09C-55CC-D509-131A8CBA3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>
            <a:extLst>
              <a:ext uri="{FF2B5EF4-FFF2-40B4-BE49-F238E27FC236}">
                <a16:creationId xmlns:a16="http://schemas.microsoft.com/office/drawing/2014/main" xmlns="" id="{81253CE8-28EF-4CD1-34FC-7620F94330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436659A6-C397-743E-BDB0-ABF791F17C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>
            <a:extLst>
              <a:ext uri="{FF2B5EF4-FFF2-40B4-BE49-F238E27FC236}">
                <a16:creationId xmlns:a16="http://schemas.microsoft.com/office/drawing/2014/main" xmlns="" id="{CE15E93A-D5C5-DA01-99D8-E874A5701D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>
            <a:extLst>
              <a:ext uri="{FF2B5EF4-FFF2-40B4-BE49-F238E27FC236}">
                <a16:creationId xmlns:a16="http://schemas.microsoft.com/office/drawing/2014/main" xmlns="" id="{46846192-E6DD-8204-5118-13FB84BF4C7B}"/>
              </a:ext>
            </a:extLst>
          </p:cNvPr>
          <p:cNvSpPr txBox="1"/>
          <p:nvPr/>
        </p:nvSpPr>
        <p:spPr>
          <a:xfrm>
            <a:off x="2133600" y="411939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PROJECT </a:t>
            </a: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E50144-1A97-089E-51C2-4D05C1DCD129}"/>
              </a:ext>
            </a:extLst>
          </p:cNvPr>
          <p:cNvSpPr txBox="1"/>
          <p:nvPr/>
        </p:nvSpPr>
        <p:spPr>
          <a:xfrm>
            <a:off x="2511878" y="5606729"/>
            <a:ext cx="50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Divided data into tokens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chunks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FD3EB8-4B63-EC42-1078-AD9046122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72" y="1656826"/>
            <a:ext cx="8839654" cy="39499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172" y="1196031"/>
            <a:ext cx="206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- 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54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xmlns="" id="{D9383EDC-D523-F8B9-04C9-35474DC0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>
            <a:extLst>
              <a:ext uri="{FF2B5EF4-FFF2-40B4-BE49-F238E27FC236}">
                <a16:creationId xmlns:a16="http://schemas.microsoft.com/office/drawing/2014/main" xmlns="" id="{7C351769-E3CB-414C-D5C4-ADBD19B1A6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8C56C4ED-5DDF-465D-A4FE-E46FDA1B5F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>
            <a:extLst>
              <a:ext uri="{FF2B5EF4-FFF2-40B4-BE49-F238E27FC236}">
                <a16:creationId xmlns:a16="http://schemas.microsoft.com/office/drawing/2014/main" xmlns="" id="{53EBC258-2D71-A446-F76A-FD58AFB3E3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>
            <a:extLst>
              <a:ext uri="{FF2B5EF4-FFF2-40B4-BE49-F238E27FC236}">
                <a16:creationId xmlns:a16="http://schemas.microsoft.com/office/drawing/2014/main" xmlns="" id="{69B1E84A-F81E-E1FC-7299-D38299F592B0}"/>
              </a:ext>
            </a:extLst>
          </p:cNvPr>
          <p:cNvSpPr txBox="1"/>
          <p:nvPr/>
        </p:nvSpPr>
        <p:spPr>
          <a:xfrm>
            <a:off x="2116509" y="73385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PROJECT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FC06791-7477-ADFB-ACE3-6D9846793B48}"/>
              </a:ext>
            </a:extLst>
          </p:cNvPr>
          <p:cNvSpPr txBox="1"/>
          <p:nvPr/>
        </p:nvSpPr>
        <p:spPr>
          <a:xfrm>
            <a:off x="2434482" y="5738400"/>
            <a:ext cx="50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Mistral Ai model from hugging face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28B8F09-AEF4-EAC2-5C42-00ECB12DB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61" y="1315536"/>
            <a:ext cx="8223439" cy="44263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3361" y="845092"/>
            <a:ext cx="206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- 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6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xmlns="" id="{8668D4FF-A11D-AA41-5A99-D33B0B9C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>
            <a:extLst>
              <a:ext uri="{FF2B5EF4-FFF2-40B4-BE49-F238E27FC236}">
                <a16:creationId xmlns:a16="http://schemas.microsoft.com/office/drawing/2014/main" xmlns="" id="{624ABC31-6BCC-077F-4789-22F791F6A2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C5C1BA22-B16A-360F-5944-9B1C5636B0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>
            <a:extLst>
              <a:ext uri="{FF2B5EF4-FFF2-40B4-BE49-F238E27FC236}">
                <a16:creationId xmlns:a16="http://schemas.microsoft.com/office/drawing/2014/main" xmlns="" id="{1BD4D239-539D-B5F5-20ED-09E117A5D3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>
            <a:extLst>
              <a:ext uri="{FF2B5EF4-FFF2-40B4-BE49-F238E27FC236}">
                <a16:creationId xmlns:a16="http://schemas.microsoft.com/office/drawing/2014/main" xmlns="" id="{7B542CE3-2B4A-A0AB-423B-0F370F45160A}"/>
              </a:ext>
            </a:extLst>
          </p:cNvPr>
          <p:cNvSpPr txBox="1"/>
          <p:nvPr/>
        </p:nvSpPr>
        <p:spPr>
          <a:xfrm>
            <a:off x="2133600" y="411939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PROJECT </a:t>
            </a: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CBF8E3-FF65-7098-9729-4B8C28FC049D}"/>
              </a:ext>
            </a:extLst>
          </p:cNvPr>
          <p:cNvSpPr txBox="1"/>
          <p:nvPr/>
        </p:nvSpPr>
        <p:spPr>
          <a:xfrm>
            <a:off x="2400299" y="5738400"/>
            <a:ext cx="50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Biobert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from hugging face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6E91FB-9BF5-264B-ACC6-7FF806D2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68" y="1965187"/>
            <a:ext cx="7848472" cy="3797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494" y="1348166"/>
            <a:ext cx="206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- 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62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xmlns="" id="{8668D4FF-A11D-AA41-5A99-D33B0B9C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>
            <a:extLst>
              <a:ext uri="{FF2B5EF4-FFF2-40B4-BE49-F238E27FC236}">
                <a16:creationId xmlns:a16="http://schemas.microsoft.com/office/drawing/2014/main" xmlns="" id="{624ABC31-6BCC-077F-4789-22F791F6A2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C5C1BA22-B16A-360F-5944-9B1C5636B0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>
            <a:extLst>
              <a:ext uri="{FF2B5EF4-FFF2-40B4-BE49-F238E27FC236}">
                <a16:creationId xmlns:a16="http://schemas.microsoft.com/office/drawing/2014/main" xmlns="" id="{1BD4D239-539D-B5F5-20ED-09E117A5D3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>
            <a:extLst>
              <a:ext uri="{FF2B5EF4-FFF2-40B4-BE49-F238E27FC236}">
                <a16:creationId xmlns:a16="http://schemas.microsoft.com/office/drawing/2014/main" xmlns="" id="{7B542CE3-2B4A-A0AB-423B-0F370F45160A}"/>
              </a:ext>
            </a:extLst>
          </p:cNvPr>
          <p:cNvSpPr txBox="1"/>
          <p:nvPr/>
        </p:nvSpPr>
        <p:spPr>
          <a:xfrm>
            <a:off x="2133600" y="411939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PROJECT </a:t>
            </a: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CBF8E3-FF65-7098-9729-4B8C28FC049D}"/>
              </a:ext>
            </a:extLst>
          </p:cNvPr>
          <p:cNvSpPr txBox="1"/>
          <p:nvPr/>
        </p:nvSpPr>
        <p:spPr>
          <a:xfrm>
            <a:off x="2890157" y="4950567"/>
            <a:ext cx="50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memory with Large Language Model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01" y="1754791"/>
            <a:ext cx="8665538" cy="31077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118" y="1207498"/>
            <a:ext cx="206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- II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9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xmlns="" id="{8668D4FF-A11D-AA41-5A99-D33B0B9C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>
            <a:extLst>
              <a:ext uri="{FF2B5EF4-FFF2-40B4-BE49-F238E27FC236}">
                <a16:creationId xmlns:a16="http://schemas.microsoft.com/office/drawing/2014/main" xmlns="" id="{624ABC31-6BCC-077F-4789-22F791F6A2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C5C1BA22-B16A-360F-5944-9B1C5636B0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>
            <a:extLst>
              <a:ext uri="{FF2B5EF4-FFF2-40B4-BE49-F238E27FC236}">
                <a16:creationId xmlns:a16="http://schemas.microsoft.com/office/drawing/2014/main" xmlns="" id="{1BD4D239-539D-B5F5-20ED-09E117A5D3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>
            <a:extLst>
              <a:ext uri="{FF2B5EF4-FFF2-40B4-BE49-F238E27FC236}">
                <a16:creationId xmlns:a16="http://schemas.microsoft.com/office/drawing/2014/main" xmlns="" id="{7B542CE3-2B4A-A0AB-423B-0F370F45160A}"/>
              </a:ext>
            </a:extLst>
          </p:cNvPr>
          <p:cNvSpPr txBox="1"/>
          <p:nvPr/>
        </p:nvSpPr>
        <p:spPr>
          <a:xfrm>
            <a:off x="2133600" y="411939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PROJECT </a:t>
            </a: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CBF8E3-FF65-7098-9729-4B8C28FC049D}"/>
              </a:ext>
            </a:extLst>
          </p:cNvPr>
          <p:cNvSpPr txBox="1"/>
          <p:nvPr/>
        </p:nvSpPr>
        <p:spPr>
          <a:xfrm>
            <a:off x="3892864" y="5854204"/>
            <a:ext cx="50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Entire Flow of Code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382" y="1003159"/>
            <a:ext cx="206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- II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95" y="1326700"/>
            <a:ext cx="6262810" cy="4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8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xmlns="" id="{8668D4FF-A11D-AA41-5A99-D33B0B9C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>
            <a:extLst>
              <a:ext uri="{FF2B5EF4-FFF2-40B4-BE49-F238E27FC236}">
                <a16:creationId xmlns:a16="http://schemas.microsoft.com/office/drawing/2014/main" xmlns="" id="{624ABC31-6BCC-077F-4789-22F791F6A2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C5C1BA22-B16A-360F-5944-9B1C5636B0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>
            <a:extLst>
              <a:ext uri="{FF2B5EF4-FFF2-40B4-BE49-F238E27FC236}">
                <a16:creationId xmlns:a16="http://schemas.microsoft.com/office/drawing/2014/main" xmlns="" id="{1BD4D239-539D-B5F5-20ED-09E117A5D3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>
            <a:extLst>
              <a:ext uri="{FF2B5EF4-FFF2-40B4-BE49-F238E27FC236}">
                <a16:creationId xmlns:a16="http://schemas.microsoft.com/office/drawing/2014/main" xmlns="" id="{7B542CE3-2B4A-A0AB-423B-0F370F45160A}"/>
              </a:ext>
            </a:extLst>
          </p:cNvPr>
          <p:cNvSpPr txBox="1"/>
          <p:nvPr/>
        </p:nvSpPr>
        <p:spPr>
          <a:xfrm>
            <a:off x="2013958" y="73385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PROJECT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CBF8E3-FF65-7098-9729-4B8C28FC049D}"/>
              </a:ext>
            </a:extLst>
          </p:cNvPr>
          <p:cNvSpPr txBox="1"/>
          <p:nvPr/>
        </p:nvSpPr>
        <p:spPr>
          <a:xfrm>
            <a:off x="2585357" y="2454860"/>
            <a:ext cx="503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a dashboard for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342" y="3181388"/>
            <a:ext cx="5589313" cy="2450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60" y="1591979"/>
            <a:ext cx="8220075" cy="885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5219" y="5631802"/>
            <a:ext cx="4235612" cy="31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Commands to run the dashboard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484" y="905854"/>
            <a:ext cx="35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- III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987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xmlns="" id="{8668D4FF-A11D-AA41-5A99-D33B0B9C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>
            <a:extLst>
              <a:ext uri="{FF2B5EF4-FFF2-40B4-BE49-F238E27FC236}">
                <a16:creationId xmlns:a16="http://schemas.microsoft.com/office/drawing/2014/main" xmlns="" id="{624ABC31-6BCC-077F-4789-22F791F6A2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C5C1BA22-B16A-360F-5944-9B1C5636B0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>
            <a:extLst>
              <a:ext uri="{FF2B5EF4-FFF2-40B4-BE49-F238E27FC236}">
                <a16:creationId xmlns:a16="http://schemas.microsoft.com/office/drawing/2014/main" xmlns="" id="{1BD4D239-539D-B5F5-20ED-09E117A5D3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>
            <a:extLst>
              <a:ext uri="{FF2B5EF4-FFF2-40B4-BE49-F238E27FC236}">
                <a16:creationId xmlns:a16="http://schemas.microsoft.com/office/drawing/2014/main" xmlns="" id="{7B542CE3-2B4A-A0AB-423B-0F370F45160A}"/>
              </a:ext>
            </a:extLst>
          </p:cNvPr>
          <p:cNvSpPr txBox="1"/>
          <p:nvPr/>
        </p:nvSpPr>
        <p:spPr>
          <a:xfrm>
            <a:off x="2013958" y="73385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PROJECT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7945" y="5946510"/>
            <a:ext cx="165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484" y="905854"/>
            <a:ext cx="35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- III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1v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1494" y="1330516"/>
            <a:ext cx="7956135" cy="44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xmlns="" id="{8668D4FF-A11D-AA41-5A99-D33B0B9C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>
            <a:extLst>
              <a:ext uri="{FF2B5EF4-FFF2-40B4-BE49-F238E27FC236}">
                <a16:creationId xmlns:a16="http://schemas.microsoft.com/office/drawing/2014/main" xmlns="" id="{624ABC31-6BCC-077F-4789-22F791F6A2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9" name="Google Shape;339;p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C5C1BA22-B16A-360F-5944-9B1C5636B0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>
            <a:extLst>
              <a:ext uri="{FF2B5EF4-FFF2-40B4-BE49-F238E27FC236}">
                <a16:creationId xmlns:a16="http://schemas.microsoft.com/office/drawing/2014/main" xmlns="" id="{1BD4D239-539D-B5F5-20ED-09E117A5D3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>
            <a:extLst>
              <a:ext uri="{FF2B5EF4-FFF2-40B4-BE49-F238E27FC236}">
                <a16:creationId xmlns:a16="http://schemas.microsoft.com/office/drawing/2014/main" xmlns="" id="{7B542CE3-2B4A-A0AB-423B-0F370F45160A}"/>
              </a:ext>
            </a:extLst>
          </p:cNvPr>
          <p:cNvSpPr txBox="1"/>
          <p:nvPr/>
        </p:nvSpPr>
        <p:spPr>
          <a:xfrm>
            <a:off x="2013958" y="73385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PROGRESS OF MINOR PROJECT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7945" y="5946510"/>
            <a:ext cx="165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484" y="905854"/>
            <a:ext cx="358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- III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2v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3484" y="1354462"/>
            <a:ext cx="7614303" cy="42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28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47" name="Google Shape;347;p13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3"/>
          <p:cNvSpPr txBox="1"/>
          <p:nvPr/>
        </p:nvSpPr>
        <p:spPr>
          <a:xfrm>
            <a:off x="2133600" y="411939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5597" y="1797324"/>
            <a:ext cx="717548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uploaded and processed medical documents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vector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FAISS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search retrieves the most relevant content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Preliminary answers from the model show good accuracy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UI setup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completed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29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55" name="Google Shape;355;p14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4"/>
          <p:cNvSpPr txBox="1"/>
          <p:nvPr/>
        </p:nvSpPr>
        <p:spPr>
          <a:xfrm>
            <a:off x="2133600" y="411939"/>
            <a:ext cx="5791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5071" y="1951690"/>
            <a:ext cx="7039729" cy="188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Arogyabot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simplifies access to complex medical content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Combines document parsing, vector search, and AI response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health literacy and supports medical understanding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design allows future expansion and scalability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3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65" name="Google Shape;265;p3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"/>
          <p:cNvSpPr txBox="1"/>
          <p:nvPr/>
        </p:nvSpPr>
        <p:spPr>
          <a:xfrm>
            <a:off x="533401" y="1752600"/>
            <a:ext cx="8077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 PRESENTATION  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MINOR PROJECT I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30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72" name="Google Shape;372;p16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6"/>
          <p:cNvSpPr txBox="1"/>
          <p:nvPr/>
        </p:nvSpPr>
        <p:spPr>
          <a:xfrm>
            <a:off x="1447799" y="280750"/>
            <a:ext cx="7035297" cy="68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PUBLICATION/COPYRIGHT/PATENT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464382" y="2616452"/>
            <a:ext cx="525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 Submitted for Copyright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 txBox="1">
            <a:spLocks noGrp="1"/>
          </p:cNvSpPr>
          <p:nvPr>
            <p:ph type="title"/>
          </p:nvPr>
        </p:nvSpPr>
        <p:spPr>
          <a:xfrm>
            <a:off x="416560" y="181681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References</a:t>
            </a:r>
            <a:endParaRPr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p15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5" name="Google Shape;365;p15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16560" y="1450901"/>
            <a:ext cx="85265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Y. Zhao, W. Zhang, Y. Wang, et al., “ECG-Chat: A Large ECG-Language Model for Cardiac Disease Diagnosis,” </a:t>
            </a:r>
            <a:r>
              <a:rPr lang="en-I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arXiv:2405.04610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2025. [Online]. Available: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https://arxiv.org/abs/2405.04610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M.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Rawas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Samala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“Revolutionizing Brain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Analysis: A Fusion of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Multi-Modal CNN,”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Biomedical Signal Processing and Control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91, p. 105237, 2024.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10.1016/j.bspc.2023.105237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Y. Zhang, X. Chen, S. Zhang, et al., “Performance of AI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Ultrasound Examinations,”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into Imaging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no. 1, 2025.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10.1186/s13244-024-01630-z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Moglia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Ferrari, P. P. M.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Pomella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al., “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MiniGPT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-Pancreas: Advancing Multimodal LLMs for Pancreatic Cancer Classification and Detection,”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Reports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14, p. 5634, 2024.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10.1038/s41598-024-56801-4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B. S.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Mienye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T.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Ilori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H. F.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Danso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“Deep Convolutional Neural Networks in Medical Image Analysis: A Systematic Review,”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Biomedical Signal Processing and Control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86, p. 104387, 2025.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10.1016/j.bspc.2023.104387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"/>
          <p:cNvSpPr txBox="1">
            <a:spLocks noGrp="1"/>
          </p:cNvSpPr>
          <p:nvPr>
            <p:ph type="title"/>
          </p:nvPr>
        </p:nvSpPr>
        <p:spPr>
          <a:xfrm>
            <a:off x="416560" y="181681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References</a:t>
            </a:r>
            <a:endParaRPr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p15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>
              <a:solidFill>
                <a:srgbClr val="8888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5" name="Google Shape;365;p15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24689" y="1403465"/>
            <a:ext cx="79217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H.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Alkhaldi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W. Li, M.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Alazab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N.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Alshurideh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MiniGPT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-Med: Advancing Large Multimodal Language Models in Clinical Diagnosis,”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in Biology and Medicine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173, p. 107682, 2024.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10.1016/j.compbiomed.2024.107682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J. Lee, S. Kim, and Y. Park, “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versus Human Radiologists: Comparative Evaluation of Chest X-ray Interpretation,”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Radiology: Artificial Intelligence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7, no. 1, 2025.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10.1148/ryai.220063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A. Ahmed, S. Patel, and L.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Deshmukh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“Artificial Intelligence Integration in Radiology Workflow: Enhancing Efficiency and Accuracy,”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Digital Imaging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37, pp. 123–134, 2024.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10.1007/s10278-024-00856-3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N. Bhatia and R.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Hybrid CNN-LSTM Model for ECG Signal Classification,”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Methods and Programs in Biomedicine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234, p. 107556, 2023.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10.1016/j.cmpb.2023.107556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A. Arora, K. Sharma, and P. Banerjee, “Large Language Models in Medical Question Answering: Challenges and Opportunities,” </a:t>
            </a:r>
            <a:r>
              <a:rPr lang="en-I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npj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Medicine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6, no. 178, 2023.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10.1038/s41746-023-00999-z</a:t>
            </a:r>
          </a:p>
        </p:txBody>
      </p:sp>
    </p:spTree>
    <p:extLst>
      <p:ext uri="{BB962C8B-B14F-4D97-AF65-F5344CB8AC3E}">
        <p14:creationId xmlns:p14="http://schemas.microsoft.com/office/powerpoint/2010/main" val="2223439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  <p:sp>
        <p:nvSpPr>
          <p:cNvPr id="380" name="Google Shape;380;p17"/>
          <p:cNvSpPr txBox="1"/>
          <p:nvPr/>
        </p:nvSpPr>
        <p:spPr>
          <a:xfrm>
            <a:off x="2971800" y="5725923"/>
            <a:ext cx="3581400" cy="113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17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4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73" name="Google Shape;273;p4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"/>
          <p:cNvSpPr txBox="1"/>
          <p:nvPr/>
        </p:nvSpPr>
        <p:spPr>
          <a:xfrm>
            <a:off x="521494" y="900834"/>
            <a:ext cx="8249527" cy="504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72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PRISMA CHART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72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LITERATURE SURVEY AND RESEARCH GAP ANALYSIS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7200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OF RESEARCH GAP</a:t>
            </a:r>
            <a:r>
              <a:rPr lang="en-US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QUESTION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OF THE LAST PROGRESS PRESENTATION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 OF  MINOR PROJECT I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PUBLICATION/COPYRIGHT/PATENT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❑"/>
            </a:pPr>
            <a:r>
              <a:rPr lang="en-US" sz="8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/>
          </a:p>
          <a:p>
            <a:pPr marL="342900" marR="0" lvl="0" indent="-292100" algn="l" rtl="0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92100" algn="l" rtl="0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92100" algn="l" rtl="0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92100" algn="l" rtl="0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92100" algn="l" rtl="0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92100" algn="l" rtl="0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92100" algn="l" rtl="0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92100" algn="l" rtl="0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4"/>
          <p:cNvSpPr txBox="1">
            <a:spLocks noGrp="1"/>
          </p:cNvSpPr>
          <p:nvPr>
            <p:ph type="title"/>
          </p:nvPr>
        </p:nvSpPr>
        <p:spPr>
          <a:xfrm>
            <a:off x="2133600" y="212311"/>
            <a:ext cx="396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b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5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82" name="Google Shape;282;p5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INTRODUTION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493" y="1498973"/>
            <a:ext cx="77002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Arogyabot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AI-based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designed to answer medical questions using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previously uploaded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machine learning and semantic search to understand and respond accurately.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helps users access medical information easily without expert help.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to improve health literacy, diagnosis support, and medical document understanding.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6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82" name="Google Shape;282;p5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288"/>
            <a:ext cx="1042988" cy="122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6248400"/>
            <a:ext cx="9144001" cy="6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PRISMA CHART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2" y="1080370"/>
            <a:ext cx="8925577" cy="5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8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58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7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aphicFrame>
        <p:nvGraphicFramePr>
          <p:cNvPr id="297" name="Google Shape;297;p7"/>
          <p:cNvGraphicFramePr/>
          <p:nvPr>
            <p:extLst>
              <p:ext uri="{D42A27DB-BD31-4B8C-83A1-F6EECF244321}">
                <p14:modId xmlns:p14="http://schemas.microsoft.com/office/powerpoint/2010/main" val="3743032829"/>
              </p:ext>
            </p:extLst>
          </p:nvPr>
        </p:nvGraphicFramePr>
        <p:xfrm>
          <a:off x="63375" y="502900"/>
          <a:ext cx="9080625" cy="6263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203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18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6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676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646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8366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Article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Focus of Study,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en-US" sz="180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Used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 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</a:t>
                      </a:r>
                      <a:r>
                        <a:rPr lang="en-IN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Gap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of the Scholar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1.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Title: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miniGPT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-Med: Large Language Model as a General Interface for Radiology Diagnosis[1]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Year: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2024</a:t>
                      </a:r>
                      <a:endParaRPr sz="16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Study Design: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Model development and evaluation study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 Model Used: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MiniGPT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-Med (MiniGPT-v2 + LLaMA2-chat 7B)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Sample: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MIMIC (114,539 X-rays), NLST (7,625 CT scans), SLAKE (579 images), RSNA (1,218 patients),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RadVQA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(315 images)</a:t>
                      </a:r>
                      <a:endParaRPr sz="16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Limited and low-diversity datasets; hallucinations; confusion with implants in images; suboptimal vision encoder performance; lacks clinical validation</a:t>
                      </a:r>
                      <a:endParaRPr sz="16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Expand datasets; enhance medical terminology understanding; improve interpretability; validate clinically for safe, real-world healthcare integration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27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58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7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aphicFrame>
        <p:nvGraphicFramePr>
          <p:cNvPr id="297" name="Google Shape;297;p7"/>
          <p:cNvGraphicFramePr/>
          <p:nvPr>
            <p:extLst>
              <p:ext uri="{D42A27DB-BD31-4B8C-83A1-F6EECF244321}">
                <p14:modId xmlns:p14="http://schemas.microsoft.com/office/powerpoint/2010/main" val="3832509681"/>
              </p:ext>
            </p:extLst>
          </p:nvPr>
        </p:nvGraphicFramePr>
        <p:xfrm>
          <a:off x="63375" y="502900"/>
          <a:ext cx="9080625" cy="6095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203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18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6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676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646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8366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Article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Focus of Study,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en-US" sz="180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Used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 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</a:t>
                      </a:r>
                      <a:r>
                        <a:rPr lang="en-IN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Gap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of the Scholar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2</a:t>
                      </a:r>
                      <a:r>
                        <a:rPr lang="en-US" sz="1800" b="0" i="0" dirty="0" smtClean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.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Title: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ECG-Chat: A Large ECG-Language Model for Cardiac Disease Diagnosis[2]</a:t>
                      </a:r>
                      <a:b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Year: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2025</a:t>
                      </a:r>
                      <a:endParaRPr sz="16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Study Design: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Model development and evaluation study</a:t>
                      </a:r>
                      <a:b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AI Model Used: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ECG-Chat (ECG encoder + Vicuna-13B)</a:t>
                      </a:r>
                      <a:b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Sample:</a:t>
                      </a: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MIMIC-IV-ECG (805K), PTB-XL, CPSC2018 datasets; ECG-Instruct dataset (19K diagnosis, 25K dialogue samples)</a:t>
                      </a:r>
                      <a:endParaRPr sz="16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Lack of real-world instruction-tuning data; feature misalignment; hallucinations; low accuracy in waveforms and rare symptoms; limited to ECG modality</a:t>
                      </a:r>
                      <a:endParaRPr sz="16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 rare symptom diagnosis and waveform accuracy; integrate other modalities (X-Ray, EHR) using advanced medical LLMs for holistic medical record interpretation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23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58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32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7"/>
          <p:cNvSpPr txBox="1">
            <a:spLocks noGrp="1"/>
          </p:cNvSpPr>
          <p:nvPr>
            <p:ph type="sldNum" idx="12"/>
          </p:nvPr>
        </p:nvSpPr>
        <p:spPr>
          <a:xfrm>
            <a:off x="6553200" y="63564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aphicFrame>
        <p:nvGraphicFramePr>
          <p:cNvPr id="297" name="Google Shape;297;p7"/>
          <p:cNvGraphicFramePr/>
          <p:nvPr>
            <p:extLst>
              <p:ext uri="{D42A27DB-BD31-4B8C-83A1-F6EECF244321}">
                <p14:modId xmlns:p14="http://schemas.microsoft.com/office/powerpoint/2010/main" val="3048757972"/>
              </p:ext>
            </p:extLst>
          </p:nvPr>
        </p:nvGraphicFramePr>
        <p:xfrm>
          <a:off x="63375" y="502900"/>
          <a:ext cx="9080625" cy="62636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203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18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6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676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646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8366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the Article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Focus of Study,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en-US" sz="180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Used </a:t>
                      </a:r>
                      <a:r>
                        <a:rPr lang="en-US" sz="18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 size </a:t>
                      </a:r>
                      <a:endParaRPr sz="18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Knowledge</a:t>
                      </a:r>
                      <a:r>
                        <a:rPr lang="en-IN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Gap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 of the Scholar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3</a:t>
                      </a:r>
                      <a:r>
                        <a:rPr lang="en-US" sz="1800" b="0" i="0" dirty="0" smtClean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.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Title: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Revolutionizing Brain Tumor Analysis: A Fusion of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ChatGPT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and Multi-Modal CNN for Unprecedented Precision[3]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Year: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2024</a:t>
                      </a:r>
                      <a:endParaRPr sz="18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Study Design: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Model development and evaluation study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 Model Used: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Multi-Modal CNN +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ChatGPT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interface</a:t>
                      </a:r>
                      <a:b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</a:br>
                      <a:r>
                        <a:rPr lang="en-US" sz="16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Sample: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BraTS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dataset: 285 MRI scans (210 high-grade, 75 low-grade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glioma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), 199 training, 86 testing</a:t>
                      </a:r>
                      <a:endParaRPr sz="18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Tested on only one dataset; limited validation; small-scale clinician evaluation of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ChatGPT</a:t>
                      </a: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interface; potential generalizability issues</a:t>
                      </a:r>
                      <a:endParaRPr sz="1800" b="0" i="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Test on larger, diverse datasets; optimize CNN architecture; integrate advanced NLP techniques; gather clinician feedback for model refinement and clinical adaptation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199669"/>
      </p:ext>
    </p:extLst>
  </p:cSld>
  <p:clrMapOvr>
    <a:masterClrMapping/>
  </p:clrMapOvr>
</p:sld>
</file>

<file path=ppt/theme/theme1.xml><?xml version="1.0" encoding="utf-8"?>
<a:theme xmlns:a="http://schemas.openxmlformats.org/drawingml/2006/main" name="DMIHER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1645</Words>
  <Application>Microsoft Office PowerPoint</Application>
  <PresentationFormat>On-screen Show (4:3)</PresentationFormat>
  <Paragraphs>256</Paragraphs>
  <Slides>33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SimSun</vt:lpstr>
      <vt:lpstr>Arial</vt:lpstr>
      <vt:lpstr>Calibri</vt:lpstr>
      <vt:lpstr>Noto Sans Symbols</vt:lpstr>
      <vt:lpstr>Times New Roman</vt:lpstr>
      <vt:lpstr>Wingdings</vt:lpstr>
      <vt:lpstr>DMIHER Theme</vt:lpstr>
      <vt:lpstr>3_Office Theme</vt:lpstr>
      <vt:lpstr>Office Theme</vt:lpstr>
      <vt:lpstr>PowerPoint Presentation</vt:lpstr>
      <vt:lpstr>PowerPoint Presentation</vt:lpstr>
      <vt:lpstr>PowerPoint Presentation</vt:lpstr>
      <vt:lpstr>CONTENTS </vt:lpstr>
      <vt:lpstr>INTRODUTION </vt:lpstr>
      <vt:lpstr>PRISMA CHART</vt:lpstr>
      <vt:lpstr>LITERATURE SURVEY</vt:lpstr>
      <vt:lpstr>LITERATURE SURVEY</vt:lpstr>
      <vt:lpstr>LITERATURE SURVEY</vt:lpstr>
      <vt:lpstr>LITERATURE SURVEY</vt:lpstr>
      <vt:lpstr>LITERATURE SURVEY</vt:lpstr>
      <vt:lpstr>SUMMARY OF RESEARCH GAP  </vt:lpstr>
      <vt:lpstr>RESEARCH QUESTION</vt:lpstr>
      <vt:lpstr>AIM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VIDARBHA ZO</cp:lastModifiedBy>
  <cp:revision>21</cp:revision>
  <dcterms:created xsi:type="dcterms:W3CDTF">2006-08-16T00:00:00Z</dcterms:created>
  <dcterms:modified xsi:type="dcterms:W3CDTF">2025-09-24T06:54:25Z</dcterms:modified>
</cp:coreProperties>
</file>